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63" d="100"/>
          <a:sy n="163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87AE-E77F-5D41-B485-A3FB268860AA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8035-30EC-444A-95AC-95F606B0A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436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87AE-E77F-5D41-B485-A3FB268860AA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8035-30EC-444A-95AC-95F606B0A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722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87AE-E77F-5D41-B485-A3FB268860AA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8035-30EC-444A-95AC-95F606B0A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0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87AE-E77F-5D41-B485-A3FB268860AA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8035-30EC-444A-95AC-95F606B0A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87AE-E77F-5D41-B485-A3FB268860AA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8035-30EC-444A-95AC-95F606B0A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84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87AE-E77F-5D41-B485-A3FB268860AA}" type="datetimeFigureOut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8035-30EC-444A-95AC-95F606B0A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46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87AE-E77F-5D41-B485-A3FB268860AA}" type="datetimeFigureOut">
              <a:rPr lang="en-US" smtClean="0"/>
              <a:t>12/9/13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8035-30EC-444A-95AC-95F606B0A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98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87AE-E77F-5D41-B485-A3FB268860AA}" type="datetimeFigureOut">
              <a:rPr lang="en-US" smtClean="0"/>
              <a:t>12/9/13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8035-30EC-444A-95AC-95F606B0A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54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87AE-E77F-5D41-B485-A3FB268860AA}" type="datetimeFigureOut">
              <a:rPr lang="en-US" smtClean="0"/>
              <a:t>12/9/13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8035-30EC-444A-95AC-95F606B0A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9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87AE-E77F-5D41-B485-A3FB268860AA}" type="datetimeFigureOut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8035-30EC-444A-95AC-95F606B0A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842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87AE-E77F-5D41-B485-A3FB268860AA}" type="datetimeFigureOut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8035-30EC-444A-95AC-95F606B0A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1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B87AE-E77F-5D41-B485-A3FB268860AA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78035-30EC-444A-95AC-95F606B0A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0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8.4. Unitary Operators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212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4352"/>
            <a:ext cx="8229600" cy="5651812"/>
          </a:xfrm>
        </p:spPr>
        <p:txBody>
          <a:bodyPr/>
          <a:lstStyle/>
          <a:p>
            <a:r>
              <a:rPr lang="en-US" dirty="0" smtClean="0"/>
              <a:t>Corollary. </a:t>
            </a:r>
            <a:r>
              <a:rPr lang="en-US" dirty="0" smtClean="0">
                <a:solidFill>
                  <a:srgbClr val="008000"/>
                </a:solidFill>
              </a:rPr>
              <a:t>B in GL(n). There exists unique N in </a:t>
            </a:r>
            <a:r>
              <a:rPr lang="en-US" dirty="0">
                <a:solidFill>
                  <a:srgbClr val="008000"/>
                </a:solidFill>
              </a:rPr>
              <a:t>T</a:t>
            </a:r>
            <a:r>
              <a:rPr lang="en-US" baseline="30000" dirty="0">
                <a:solidFill>
                  <a:srgbClr val="008000"/>
                </a:solidFill>
              </a:rPr>
              <a:t>+</a:t>
            </a:r>
            <a:r>
              <a:rPr lang="en-US" dirty="0">
                <a:solidFill>
                  <a:srgbClr val="008000"/>
                </a:solidFill>
              </a:rPr>
              <a:t>(n</a:t>
            </a:r>
            <a:r>
              <a:rPr lang="en-US" dirty="0" smtClean="0">
                <a:solidFill>
                  <a:srgbClr val="008000"/>
                </a:solidFill>
              </a:rPr>
              <a:t>) and U in U(n) so that B = NU. </a:t>
            </a:r>
          </a:p>
          <a:p>
            <a:r>
              <a:rPr lang="en-US" dirty="0" smtClean="0"/>
              <a:t>Proof: B=NU for N unique by Theorem 14. </a:t>
            </a:r>
            <a:br>
              <a:rPr lang="en-US" dirty="0" smtClean="0"/>
            </a:br>
            <a:r>
              <a:rPr lang="en-US" dirty="0" smtClean="0"/>
              <a:t>Since U = N</a:t>
            </a:r>
            <a:r>
              <a:rPr lang="en-US" baseline="30000" dirty="0" smtClean="0"/>
              <a:t>-1</a:t>
            </a:r>
            <a:r>
              <a:rPr lang="en-US" dirty="0" smtClean="0"/>
              <a:t> B, U is unique also. </a:t>
            </a:r>
          </a:p>
          <a:p>
            <a:endParaRPr lang="en-US" dirty="0"/>
          </a:p>
          <a:p>
            <a:r>
              <a:rPr lang="en-US" dirty="0" smtClean="0"/>
              <a:t>B is </a:t>
            </a:r>
            <a:r>
              <a:rPr lang="en-US" i="1" dirty="0" smtClean="0">
                <a:solidFill>
                  <a:srgbClr val="4F81BD"/>
                </a:solidFill>
              </a:rPr>
              <a:t>unitarily equivalent </a:t>
            </a:r>
            <a:r>
              <a:rPr lang="en-US" dirty="0" smtClean="0"/>
              <a:t>to A if B =P</a:t>
            </a:r>
            <a:r>
              <a:rPr lang="en-US" baseline="30000" dirty="0" smtClean="0"/>
              <a:t>-1</a:t>
            </a:r>
            <a:r>
              <a:rPr lang="en-US" dirty="0" smtClean="0"/>
              <a:t> A P for a unitary matrix P. </a:t>
            </a:r>
          </a:p>
          <a:p>
            <a:r>
              <a:rPr lang="en-US" dirty="0" smtClean="0"/>
              <a:t>B is </a:t>
            </a:r>
            <a:r>
              <a:rPr lang="en-US" i="1" dirty="0" smtClean="0">
                <a:solidFill>
                  <a:srgbClr val="4F81BD"/>
                </a:solidFill>
              </a:rPr>
              <a:t>orthogonally equivalent </a:t>
            </a:r>
            <a:r>
              <a:rPr lang="en-US" dirty="0" smtClean="0"/>
              <a:t>to A if </a:t>
            </a:r>
            <a:r>
              <a:rPr lang="en-US" dirty="0"/>
              <a:t>B =P</a:t>
            </a:r>
            <a:r>
              <a:rPr lang="en-US" baseline="30000" dirty="0"/>
              <a:t>-1</a:t>
            </a:r>
            <a:r>
              <a:rPr lang="en-US" dirty="0"/>
              <a:t> A P for </a:t>
            </a:r>
            <a:r>
              <a:rPr lang="en-US" dirty="0" smtClean="0"/>
              <a:t>an orthogonal </a:t>
            </a:r>
            <a:r>
              <a:rPr lang="en-US" dirty="0"/>
              <a:t>matrix P.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76343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8.5. Normal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 </a:t>
            </a:r>
            <a:r>
              <a:rPr lang="en-US" dirty="0" err="1" smtClean="0"/>
              <a:t>f.d</a:t>
            </a:r>
            <a:r>
              <a:rPr lang="en-US" dirty="0" smtClean="0"/>
              <a:t>. inner product space. </a:t>
            </a:r>
          </a:p>
          <a:p>
            <a:r>
              <a:rPr lang="en-US" dirty="0" smtClean="0"/>
              <a:t>T is </a:t>
            </a:r>
            <a:r>
              <a:rPr lang="en-US" i="1" dirty="0" smtClean="0">
                <a:solidFill>
                  <a:srgbClr val="4F81BD"/>
                </a:solidFill>
              </a:rPr>
              <a:t>normal</a:t>
            </a:r>
            <a:r>
              <a:rPr lang="en-US" dirty="0" smtClean="0"/>
              <a:t> if T*T = TT*. </a:t>
            </a:r>
          </a:p>
          <a:p>
            <a:r>
              <a:rPr lang="en-US" dirty="0" smtClean="0"/>
              <a:t>Self-</a:t>
            </a:r>
            <a:r>
              <a:rPr lang="en-US" dirty="0" err="1" smtClean="0"/>
              <a:t>adjoint</a:t>
            </a:r>
            <a:r>
              <a:rPr lang="en-US" dirty="0" smtClean="0"/>
              <a:t> operators are normal. (generalization of self-</a:t>
            </a:r>
            <a:r>
              <a:rPr lang="en-US" dirty="0" err="1" smtClean="0"/>
              <a:t>adjoint</a:t>
            </a:r>
            <a:r>
              <a:rPr lang="en-US" dirty="0"/>
              <a:t> </a:t>
            </a:r>
            <a:r>
              <a:rPr lang="en-US" dirty="0" smtClean="0"/>
              <a:t>property) </a:t>
            </a:r>
          </a:p>
          <a:p>
            <a:r>
              <a:rPr lang="en-US" dirty="0" smtClean="0"/>
              <a:t>We aim to show these are diagonalizable. </a:t>
            </a:r>
          </a:p>
          <a:p>
            <a:r>
              <a:rPr lang="en-US" dirty="0" smtClean="0"/>
              <a:t>Theorem 15. </a:t>
            </a:r>
            <a:r>
              <a:rPr lang="en-US" dirty="0" smtClean="0">
                <a:solidFill>
                  <a:srgbClr val="4F81BD"/>
                </a:solidFill>
              </a:rPr>
              <a:t>V inner product space. </a:t>
            </a:r>
            <a:r>
              <a:rPr lang="en-US" dirty="0" smtClean="0">
                <a:solidFill>
                  <a:schemeClr val="accent1"/>
                </a:solidFill>
              </a:rPr>
              <a:t>T is a self-</a:t>
            </a:r>
            <a:r>
              <a:rPr lang="en-US" dirty="0" err="1" smtClean="0">
                <a:solidFill>
                  <a:schemeClr val="accent1"/>
                </a:solidFill>
              </a:rPr>
              <a:t>adjoint</a:t>
            </a:r>
            <a:r>
              <a:rPr lang="en-US" dirty="0" smtClean="0">
                <a:solidFill>
                  <a:schemeClr val="accent1"/>
                </a:solidFill>
              </a:rPr>
              <a:t> operator. Then each eigenvalues are real. For distinct eigenvalues the eigenvectors are orthogonal.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85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1462"/>
            <a:ext cx="8229600" cy="5544701"/>
          </a:xfrm>
        </p:spPr>
        <p:txBody>
          <a:bodyPr/>
          <a:lstStyle/>
          <a:p>
            <a:r>
              <a:rPr lang="en-US" dirty="0" smtClean="0"/>
              <a:t>Proof: Ta = ca. Then c(</a:t>
            </a:r>
            <a:r>
              <a:rPr lang="en-US" dirty="0" err="1" smtClean="0"/>
              <a:t>a|a</a:t>
            </a:r>
            <a:r>
              <a:rPr lang="en-US" dirty="0" smtClean="0"/>
              <a:t>) = (</a:t>
            </a:r>
            <a:r>
              <a:rPr lang="en-US" dirty="0" err="1" smtClean="0"/>
              <a:t>ca|a</a:t>
            </a:r>
            <a:r>
              <a:rPr lang="en-US" dirty="0" smtClean="0"/>
              <a:t>)=(</a:t>
            </a:r>
            <a:r>
              <a:rPr lang="en-US" dirty="0" err="1" smtClean="0"/>
              <a:t>Ta|a</a:t>
            </a:r>
            <a:r>
              <a:rPr lang="en-US" dirty="0" smtClean="0"/>
              <a:t>) = (</a:t>
            </a:r>
            <a:r>
              <a:rPr lang="en-US" dirty="0" err="1" smtClean="0"/>
              <a:t>a,Ta</a:t>
            </a:r>
            <a:r>
              <a:rPr lang="en-US" dirty="0" smtClean="0"/>
              <a:t>)=(</a:t>
            </a:r>
            <a:r>
              <a:rPr lang="en-US" dirty="0" err="1" smtClean="0"/>
              <a:t>a|ca</a:t>
            </a:r>
            <a:r>
              <a:rPr lang="en-US" dirty="0" smtClean="0"/>
              <a:t>)=c</a:t>
            </a:r>
            <a:r>
              <a:rPr lang="en-US" baseline="30000" dirty="0" smtClean="0"/>
              <a:t>-</a:t>
            </a:r>
            <a:r>
              <a:rPr lang="en-US" dirty="0" smtClean="0"/>
              <a:t>(</a:t>
            </a:r>
            <a:r>
              <a:rPr lang="en-US" dirty="0" err="1" smtClean="0"/>
              <a:t>a|a</a:t>
            </a:r>
            <a:r>
              <a:rPr lang="en-US" dirty="0" smtClean="0"/>
              <a:t>). Thus c=c</a:t>
            </a:r>
            <a:r>
              <a:rPr lang="en-US" baseline="30000" dirty="0" smtClean="0"/>
              <a:t>-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Tb=db. Then c(</a:t>
            </a:r>
            <a:r>
              <a:rPr lang="en-US" dirty="0" err="1" smtClean="0"/>
              <a:t>a|b</a:t>
            </a:r>
            <a:r>
              <a:rPr lang="en-US" dirty="0" smtClean="0"/>
              <a:t>)=(</a:t>
            </a:r>
            <a:r>
              <a:rPr lang="en-US" dirty="0" err="1" smtClean="0"/>
              <a:t>Ta|b</a:t>
            </a:r>
            <a:r>
              <a:rPr lang="en-US" dirty="0" smtClean="0"/>
              <a:t>)=(</a:t>
            </a:r>
            <a:r>
              <a:rPr lang="en-US" dirty="0" err="1" smtClean="0"/>
              <a:t>a|Tb</a:t>
            </a:r>
            <a:r>
              <a:rPr lang="en-US" dirty="0" smtClean="0"/>
              <a:t>)=</a:t>
            </a:r>
            <a:br>
              <a:rPr lang="en-US" dirty="0" smtClean="0"/>
            </a:br>
            <a:r>
              <a:rPr lang="en-US" dirty="0" smtClean="0"/>
              <a:t>d</a:t>
            </a:r>
            <a:r>
              <a:rPr lang="en-US" baseline="30000" dirty="0" smtClean="0"/>
              <a:t>-</a:t>
            </a:r>
            <a:r>
              <a:rPr lang="en-US" dirty="0" smtClean="0"/>
              <a:t>(</a:t>
            </a:r>
            <a:r>
              <a:rPr lang="en-US" dirty="0" err="1" smtClean="0"/>
              <a:t>a|b</a:t>
            </a:r>
            <a:r>
              <a:rPr lang="en-US" dirty="0" smtClean="0"/>
              <a:t>)=d(</a:t>
            </a:r>
            <a:r>
              <a:rPr lang="en-US" dirty="0" err="1" smtClean="0"/>
              <a:t>a|b</a:t>
            </a:r>
            <a:r>
              <a:rPr lang="en-US" dirty="0" smtClean="0"/>
              <a:t>). Since c ≠b, (</a:t>
            </a:r>
            <a:r>
              <a:rPr lang="en-US" dirty="0" err="1" smtClean="0"/>
              <a:t>a|b</a:t>
            </a:r>
            <a:r>
              <a:rPr lang="en-US" dirty="0" smtClean="0"/>
              <a:t>)=0. </a:t>
            </a:r>
          </a:p>
          <a:p>
            <a:r>
              <a:rPr lang="en-US" dirty="0" smtClean="0"/>
              <a:t>Theorem 16. </a:t>
            </a:r>
            <a:r>
              <a:rPr lang="en-US" dirty="0" smtClean="0">
                <a:solidFill>
                  <a:schemeClr val="accent2"/>
                </a:solidFill>
              </a:rPr>
              <a:t>V </a:t>
            </a:r>
            <a:r>
              <a:rPr lang="en-US" dirty="0" err="1" smtClean="0">
                <a:solidFill>
                  <a:schemeClr val="accent2"/>
                </a:solidFill>
              </a:rPr>
              <a:t>f.d</a:t>
            </a:r>
            <a:r>
              <a:rPr lang="en-US" dirty="0" smtClean="0">
                <a:solidFill>
                  <a:schemeClr val="accent2"/>
                </a:solidFill>
              </a:rPr>
              <a:t>. </a:t>
            </a:r>
            <a:r>
              <a:rPr lang="en-US" dirty="0" err="1" smtClean="0">
                <a:solidFill>
                  <a:schemeClr val="accent2"/>
                </a:solidFill>
              </a:rPr>
              <a:t>ips</a:t>
            </a:r>
            <a:r>
              <a:rPr lang="en-US" dirty="0" smtClean="0">
                <a:solidFill>
                  <a:schemeClr val="accent2"/>
                </a:solidFill>
              </a:rPr>
              <a:t>. Every self-</a:t>
            </a:r>
            <a:r>
              <a:rPr lang="en-US" dirty="0" err="1" smtClean="0">
                <a:solidFill>
                  <a:schemeClr val="accent2"/>
                </a:solidFill>
              </a:rPr>
              <a:t>adjoint</a:t>
            </a:r>
            <a:r>
              <a:rPr lang="en-US" dirty="0" smtClean="0">
                <a:solidFill>
                  <a:schemeClr val="accent2"/>
                </a:solidFill>
              </a:rPr>
              <a:t> operators </a:t>
            </a:r>
            <a:r>
              <a:rPr lang="en-US" dirty="0" smtClean="0">
                <a:solidFill>
                  <a:schemeClr val="accent2"/>
                </a:solidFill>
              </a:rPr>
              <a:t>has </a:t>
            </a:r>
            <a:r>
              <a:rPr lang="en-US" dirty="0" smtClean="0">
                <a:solidFill>
                  <a:schemeClr val="accent2"/>
                </a:solidFill>
              </a:rPr>
              <a:t>a nonzero eigenvector. </a:t>
            </a:r>
          </a:p>
          <a:p>
            <a:r>
              <a:rPr lang="en-US" dirty="0" smtClean="0"/>
              <a:t>Proof. 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det</a:t>
            </a:r>
            <a:r>
              <a:rPr lang="en-US" dirty="0" smtClean="0"/>
              <a:t>(</a:t>
            </a:r>
            <a:r>
              <a:rPr lang="en-US" dirty="0" err="1" smtClean="0"/>
              <a:t>xI</a:t>
            </a:r>
            <a:r>
              <a:rPr lang="en-US" dirty="0" smtClean="0"/>
              <a:t> –A) has a root. A-</a:t>
            </a:r>
            <a:r>
              <a:rPr lang="en-US" dirty="0" err="1" smtClean="0"/>
              <a:t>cI</a:t>
            </a:r>
            <a:r>
              <a:rPr lang="en-US" dirty="0" smtClean="0"/>
              <a:t> is singular.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For infinite dim cases, a self-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adjoint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operator may not have any nonzero eigenvector. See Example 29.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523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6096"/>
            <a:ext cx="8229600" cy="569006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Theorem 17. </a:t>
            </a:r>
            <a:r>
              <a:rPr lang="en-US" dirty="0" smtClean="0">
                <a:solidFill>
                  <a:schemeClr val="accent2"/>
                </a:solidFill>
              </a:rPr>
              <a:t>V </a:t>
            </a:r>
            <a:r>
              <a:rPr lang="en-US" dirty="0" err="1" smtClean="0">
                <a:solidFill>
                  <a:schemeClr val="accent2"/>
                </a:solidFill>
              </a:rPr>
              <a:t>f.d.ips</a:t>
            </a:r>
            <a:r>
              <a:rPr lang="en-US" dirty="0" smtClean="0">
                <a:solidFill>
                  <a:schemeClr val="accent2"/>
                </a:solidFill>
              </a:rPr>
              <a:t>. T operator. If W is a T-</a:t>
            </a:r>
            <a:r>
              <a:rPr lang="en-US" dirty="0" err="1" smtClean="0">
                <a:solidFill>
                  <a:schemeClr val="accent2"/>
                </a:solidFill>
              </a:rPr>
              <a:t>inv</a:t>
            </a:r>
            <a:r>
              <a:rPr lang="en-US" dirty="0" smtClean="0">
                <a:solidFill>
                  <a:schemeClr val="accent2"/>
                </a:solidFill>
              </a:rPr>
              <a:t> subspace, then W</a:t>
            </a:r>
            <a:r>
              <a:rPr lang="en-US" baseline="30000" dirty="0" smtClean="0">
                <a:solidFill>
                  <a:schemeClr val="accent2"/>
                </a:solidFill>
              </a:rPr>
              <a:t>⊥</a:t>
            </a:r>
            <a:r>
              <a:rPr lang="en-US" dirty="0" smtClean="0">
                <a:solidFill>
                  <a:schemeClr val="accent2"/>
                </a:solidFill>
              </a:rPr>
              <a:t> is T* invariant. </a:t>
            </a:r>
          </a:p>
          <a:p>
            <a:r>
              <a:rPr lang="en-US" dirty="0" smtClean="0"/>
              <a:t>Proof: a in W -&gt; Ta in W. Let b in </a:t>
            </a:r>
            <a:r>
              <a:rPr lang="en-US" dirty="0"/>
              <a:t>W</a:t>
            </a:r>
            <a:r>
              <a:rPr lang="en-US" baseline="30000" dirty="0" smtClean="0"/>
              <a:t>⊥</a:t>
            </a:r>
            <a:r>
              <a:rPr lang="en-US" dirty="0" smtClean="0"/>
              <a:t>. (</a:t>
            </a:r>
            <a:r>
              <a:rPr lang="en-US" dirty="0" err="1" smtClean="0"/>
              <a:t>Ta|b</a:t>
            </a:r>
            <a:r>
              <a:rPr lang="en-US" dirty="0" smtClean="0"/>
              <a:t>)= 0 for all a in W. Thus (</a:t>
            </a:r>
            <a:r>
              <a:rPr lang="en-US" dirty="0" err="1" smtClean="0"/>
              <a:t>a|T</a:t>
            </a:r>
            <a:r>
              <a:rPr lang="en-US" dirty="0" smtClean="0"/>
              <a:t>*b) =0 for all a in W.</a:t>
            </a:r>
            <a:br>
              <a:rPr lang="en-US" dirty="0" smtClean="0"/>
            </a:br>
            <a:r>
              <a:rPr lang="en-US" dirty="0" smtClean="0"/>
              <a:t>Hence, T*b is in W</a:t>
            </a:r>
            <a:r>
              <a:rPr lang="en-US" baseline="30000" dirty="0" smtClean="0"/>
              <a:t>⊥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Theorem 18.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V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f.d.ips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. T self-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adjoint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operator. </a:t>
            </a:r>
            <a:b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Then there is an  orthonormal basis of eigenvectors of T. </a:t>
            </a:r>
          </a:p>
          <a:p>
            <a:r>
              <a:rPr lang="en-US" dirty="0" smtClean="0"/>
              <a:t>Proof. Start from one a. W = &lt;a&gt;. Take </a:t>
            </a:r>
            <a:r>
              <a:rPr lang="en-US" dirty="0"/>
              <a:t>W</a:t>
            </a:r>
            <a:r>
              <a:rPr lang="en-US" baseline="30000" dirty="0" smtClean="0"/>
              <a:t>⊥</a:t>
            </a:r>
            <a:r>
              <a:rPr lang="en-US" dirty="0"/>
              <a:t> </a:t>
            </a:r>
            <a:r>
              <a:rPr lang="en-US" dirty="0" smtClean="0"/>
              <a:t>invariant under T. And T is still self-</a:t>
            </a:r>
            <a:r>
              <a:rPr lang="en-US" dirty="0" err="1" smtClean="0"/>
              <a:t>adjoint</a:t>
            </a:r>
            <a:r>
              <a:rPr lang="en-US" dirty="0" smtClean="0"/>
              <a:t> there. By induction we are done. 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8632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2130"/>
            <a:ext cx="8229600" cy="538403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Corollary, </a:t>
            </a:r>
            <a:r>
              <a:rPr lang="en-US" dirty="0" err="1" smtClean="0">
                <a:solidFill>
                  <a:schemeClr val="accent1"/>
                </a:solidFill>
              </a:rPr>
              <a:t>nxn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hermitian</a:t>
            </a:r>
            <a:r>
              <a:rPr lang="en-US" dirty="0" smtClean="0">
                <a:solidFill>
                  <a:schemeClr val="accent1"/>
                </a:solidFill>
              </a:rPr>
              <a:t> matrix A. There exists a unitary matrix P </a:t>
            </a:r>
            <a:r>
              <a:rPr lang="en-US" dirty="0" err="1" smtClean="0">
                <a:solidFill>
                  <a:schemeClr val="accent1"/>
                </a:solidFill>
              </a:rPr>
              <a:t>s.t.</a:t>
            </a:r>
            <a:r>
              <a:rPr lang="en-US" dirty="0" smtClean="0">
                <a:solidFill>
                  <a:schemeClr val="accent1"/>
                </a:solidFill>
              </a:rPr>
              <a:t> P</a:t>
            </a:r>
            <a:r>
              <a:rPr lang="en-US" baseline="30000" dirty="0" smtClean="0">
                <a:solidFill>
                  <a:schemeClr val="accent1"/>
                </a:solidFill>
              </a:rPr>
              <a:t>-1 </a:t>
            </a:r>
            <a:r>
              <a:rPr lang="en-US" dirty="0" smtClean="0">
                <a:solidFill>
                  <a:schemeClr val="accent1"/>
                </a:solidFill>
              </a:rPr>
              <a:t>AP is diagonal. 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nxn</a:t>
            </a:r>
            <a:r>
              <a:rPr lang="en-US" dirty="0" smtClean="0">
                <a:solidFill>
                  <a:schemeClr val="accent1"/>
                </a:solidFill>
              </a:rPr>
              <a:t> orthogonal matrix A.</a:t>
            </a:r>
            <a:r>
              <a:rPr lang="en-US" dirty="0">
                <a:solidFill>
                  <a:schemeClr val="accent1"/>
                </a:solidFill>
              </a:rPr>
              <a:t> There exists </a:t>
            </a:r>
            <a:r>
              <a:rPr lang="en-US" dirty="0" smtClean="0">
                <a:solidFill>
                  <a:schemeClr val="accent1"/>
                </a:solidFill>
              </a:rPr>
              <a:t>an orthogonal </a:t>
            </a:r>
            <a:r>
              <a:rPr lang="en-US" dirty="0">
                <a:solidFill>
                  <a:schemeClr val="accent1"/>
                </a:solidFill>
              </a:rPr>
              <a:t>matrix P </a:t>
            </a:r>
            <a:r>
              <a:rPr lang="en-US" dirty="0" err="1">
                <a:solidFill>
                  <a:schemeClr val="accent1"/>
                </a:solidFill>
              </a:rPr>
              <a:t>s.t.</a:t>
            </a:r>
            <a:r>
              <a:rPr lang="en-US" dirty="0">
                <a:solidFill>
                  <a:schemeClr val="accent1"/>
                </a:solidFill>
              </a:rPr>
              <a:t> P</a:t>
            </a:r>
            <a:r>
              <a:rPr lang="en-US" baseline="30000" dirty="0">
                <a:solidFill>
                  <a:schemeClr val="accent1"/>
                </a:solidFill>
              </a:rPr>
              <a:t>-1 </a:t>
            </a:r>
            <a:r>
              <a:rPr lang="en-US" dirty="0">
                <a:solidFill>
                  <a:schemeClr val="accent1"/>
                </a:solidFill>
              </a:rPr>
              <a:t>AP is diagonal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</a:p>
          <a:p>
            <a:r>
              <a:rPr lang="en-US" dirty="0" smtClean="0"/>
              <a:t> Theorem 19. V </a:t>
            </a:r>
            <a:r>
              <a:rPr lang="en-US" dirty="0" err="1" smtClean="0"/>
              <a:t>f.d.ips</a:t>
            </a:r>
            <a:r>
              <a:rPr lang="en-US" dirty="0" smtClean="0"/>
              <a:t>. T normal operator. Then a is an eigenvector for T with value c </a:t>
            </a:r>
            <a:r>
              <a:rPr lang="en-US" dirty="0" err="1" smtClean="0"/>
              <a:t>iff</a:t>
            </a:r>
            <a:r>
              <a:rPr lang="en-US" dirty="0" smtClean="0"/>
              <a:t> a is an eigenvector for T* with value c</a:t>
            </a:r>
            <a:r>
              <a:rPr lang="en-US" baseline="30000" dirty="0" smtClean="0"/>
              <a:t>-</a:t>
            </a:r>
            <a:r>
              <a:rPr lang="en-US" dirty="0" smtClean="0"/>
              <a:t>. </a:t>
            </a:r>
          </a:p>
          <a:p>
            <a:r>
              <a:rPr lang="en-US" dirty="0" smtClean="0"/>
              <a:t>Proof: ||</a:t>
            </a:r>
            <a:r>
              <a:rPr lang="en-US" dirty="0" err="1" smtClean="0"/>
              <a:t>Ua</a:t>
            </a:r>
            <a:r>
              <a:rPr lang="en-US" dirty="0" smtClean="0"/>
              <a:t>||</a:t>
            </a:r>
            <a:r>
              <a:rPr lang="en-US" baseline="30000" dirty="0" smtClean="0"/>
              <a:t>2</a:t>
            </a:r>
            <a:r>
              <a:rPr lang="en-US" dirty="0" smtClean="0"/>
              <a:t>=(</a:t>
            </a:r>
            <a:r>
              <a:rPr lang="en-US" dirty="0" err="1" smtClean="0"/>
              <a:t>Ua|Ua</a:t>
            </a:r>
            <a:r>
              <a:rPr lang="en-US" dirty="0" smtClean="0"/>
              <a:t>) = (</a:t>
            </a:r>
            <a:r>
              <a:rPr lang="en-US" dirty="0" err="1" smtClean="0"/>
              <a:t>a|U</a:t>
            </a:r>
            <a:r>
              <a:rPr lang="en-US" dirty="0" smtClean="0"/>
              <a:t>*</a:t>
            </a:r>
            <a:r>
              <a:rPr lang="en-US" dirty="0" err="1" smtClean="0"/>
              <a:t>Ua</a:t>
            </a:r>
            <a:r>
              <a:rPr lang="en-US" dirty="0" smtClean="0"/>
              <a:t>)=(</a:t>
            </a:r>
            <a:r>
              <a:rPr lang="en-US" dirty="0" err="1" smtClean="0"/>
              <a:t>a|UU</a:t>
            </a:r>
            <a:r>
              <a:rPr lang="en-US" dirty="0" smtClean="0"/>
              <a:t>*a)=(U*|U*a)=||U*a||</a:t>
            </a:r>
            <a:r>
              <a:rPr lang="en-US" baseline="30000" dirty="0" smtClean="0"/>
              <a:t>2 </a:t>
            </a:r>
            <a:r>
              <a:rPr lang="en-US" dirty="0"/>
              <a:t>.</a:t>
            </a:r>
            <a:endParaRPr lang="en-US" baseline="30000" dirty="0" smtClean="0"/>
          </a:p>
          <a:p>
            <a:r>
              <a:rPr lang="en-US" dirty="0" smtClean="0"/>
              <a:t>U=T-</a:t>
            </a:r>
            <a:r>
              <a:rPr lang="en-US" dirty="0" err="1" smtClean="0"/>
              <a:t>cI</a:t>
            </a:r>
            <a:r>
              <a:rPr lang="en-US" dirty="0" smtClean="0"/>
              <a:t> is normal. U*=T*-</a:t>
            </a:r>
            <a:r>
              <a:rPr lang="en-US" dirty="0"/>
              <a:t>c</a:t>
            </a:r>
            <a:r>
              <a:rPr lang="en-US" baseline="30000" dirty="0"/>
              <a:t>-</a:t>
            </a:r>
            <a:r>
              <a:rPr lang="en-US" dirty="0" smtClean="0"/>
              <a:t>I. </a:t>
            </a:r>
            <a:br>
              <a:rPr lang="en-US" dirty="0" smtClean="0"/>
            </a:br>
            <a:r>
              <a:rPr lang="en-US" dirty="0" smtClean="0"/>
              <a:t>||T-</a:t>
            </a:r>
            <a:r>
              <a:rPr lang="en-US" dirty="0" err="1" smtClean="0"/>
              <a:t>cI</a:t>
            </a:r>
            <a:r>
              <a:rPr lang="en-US" dirty="0" smtClean="0"/>
              <a:t>(a)|| = ||T*-</a:t>
            </a:r>
            <a:r>
              <a:rPr lang="en-US" dirty="0"/>
              <a:t>c</a:t>
            </a:r>
            <a:r>
              <a:rPr lang="en-US" baseline="30000" dirty="0"/>
              <a:t>-</a:t>
            </a:r>
            <a:r>
              <a:rPr lang="en-US" dirty="0" smtClean="0"/>
              <a:t>I(a)||.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869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4442"/>
            <a:ext cx="8229600" cy="547172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Definition: A complex </a:t>
            </a:r>
            <a:r>
              <a:rPr lang="en-US" dirty="0" err="1" smtClean="0"/>
              <a:t>nxn</a:t>
            </a:r>
            <a:r>
              <a:rPr lang="en-US" dirty="0" smtClean="0"/>
              <a:t> matrix A is called normal </a:t>
            </a:r>
            <a:r>
              <a:rPr lang="en-US" dirty="0" err="1" smtClean="0"/>
              <a:t>iff</a:t>
            </a:r>
            <a:r>
              <a:rPr lang="en-US" dirty="0" smtClean="0"/>
              <a:t> AA* = A*A. </a:t>
            </a:r>
          </a:p>
          <a:p>
            <a:r>
              <a:rPr lang="en-US" dirty="0" smtClean="0"/>
              <a:t>Theorem 20. </a:t>
            </a:r>
            <a:r>
              <a:rPr lang="en-US" dirty="0" smtClean="0">
                <a:solidFill>
                  <a:srgbClr val="4F81BD"/>
                </a:solidFill>
              </a:rPr>
              <a:t>V </a:t>
            </a:r>
            <a:r>
              <a:rPr lang="en-US" dirty="0" err="1" smtClean="0">
                <a:solidFill>
                  <a:srgbClr val="4F81BD"/>
                </a:solidFill>
              </a:rPr>
              <a:t>f.d.ips</a:t>
            </a:r>
            <a:r>
              <a:rPr lang="en-US" dirty="0" smtClean="0">
                <a:solidFill>
                  <a:srgbClr val="4F81BD"/>
                </a:solidFill>
              </a:rPr>
              <a:t>. B orthonormal basis. </a:t>
            </a:r>
            <a:r>
              <a:rPr lang="en-US" dirty="0" smtClean="0">
                <a:solidFill>
                  <a:srgbClr val="4F81BD"/>
                </a:solidFill>
              </a:rPr>
              <a:t>Suppose that the </a:t>
            </a:r>
            <a:r>
              <a:rPr lang="en-US" dirty="0" smtClean="0">
                <a:solidFill>
                  <a:srgbClr val="4F81BD"/>
                </a:solidFill>
              </a:rPr>
              <a:t>matrix A of T is upper triangular. Then T is normal if and only if A is a diagonal matrix. </a:t>
            </a:r>
          </a:p>
          <a:p>
            <a:r>
              <a:rPr lang="en-US" dirty="0" smtClean="0"/>
              <a:t>Proof: (&lt;-) B is orthonormal. </a:t>
            </a:r>
            <a:br>
              <a:rPr lang="en-US" dirty="0" smtClean="0"/>
            </a:br>
            <a:r>
              <a:rPr lang="en-US" dirty="0" smtClean="0"/>
              <a:t>If A </a:t>
            </a:r>
            <a:r>
              <a:rPr lang="en-US" dirty="0" smtClean="0"/>
              <a:t>is </a:t>
            </a:r>
            <a:r>
              <a:rPr lang="en-US" dirty="0" smtClean="0"/>
              <a:t>diagonalizable, </a:t>
            </a:r>
            <a:r>
              <a:rPr lang="en-US" dirty="0" smtClean="0"/>
              <a:t>A*A = AA*. </a:t>
            </a:r>
            <a:r>
              <a:rPr lang="en-US" dirty="0" smtClean="0"/>
              <a:t>Hence, T*T=TT*.</a:t>
            </a:r>
            <a:endParaRPr lang="en-US" dirty="0" smtClean="0"/>
          </a:p>
          <a:p>
            <a:r>
              <a:rPr lang="en-US" dirty="0" smtClean="0"/>
              <a:t>(-&gt;) T normal. Ta</a:t>
            </a:r>
            <a:r>
              <a:rPr lang="en-US" baseline="-25000" dirty="0" smtClean="0"/>
              <a:t>1</a:t>
            </a:r>
            <a:r>
              <a:rPr lang="en-US" dirty="0" smtClean="0"/>
              <a:t> = A</a:t>
            </a:r>
            <a:r>
              <a:rPr lang="en-US" baseline="-25000" dirty="0" smtClean="0"/>
              <a:t>11</a:t>
            </a:r>
            <a:r>
              <a:rPr lang="en-US" dirty="0" smtClean="0"/>
              <a:t> a</a:t>
            </a:r>
            <a:r>
              <a:rPr lang="en-US" baseline="-25000" dirty="0" smtClean="0"/>
              <a:t>1</a:t>
            </a:r>
            <a:r>
              <a:rPr lang="en-US" dirty="0"/>
              <a:t> </a:t>
            </a:r>
            <a:r>
              <a:rPr lang="en-US" dirty="0" smtClean="0"/>
              <a:t>since A is upper triangular. Thus, T*a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A</a:t>
            </a:r>
            <a:r>
              <a:rPr lang="en-US" baseline="-25000" dirty="0" smtClean="0"/>
              <a:t>11</a:t>
            </a:r>
            <a:r>
              <a:rPr lang="en-US" baseline="30000" dirty="0"/>
              <a:t>-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/>
              <a:t> </a:t>
            </a:r>
            <a:r>
              <a:rPr lang="en-US" dirty="0" smtClean="0"/>
              <a:t>by Theorem 19. </a:t>
            </a:r>
            <a:r>
              <a:rPr lang="en-US" dirty="0" smtClean="0"/>
              <a:t>Thus </a:t>
            </a:r>
            <a:r>
              <a:rPr lang="en-US" dirty="0" smtClean="0"/>
              <a:t>A</a:t>
            </a:r>
            <a:r>
              <a:rPr lang="en-US" baseline="-25000" dirty="0" smtClean="0"/>
              <a:t>1j</a:t>
            </a:r>
            <a:r>
              <a:rPr lang="en-US" dirty="0" smtClean="0"/>
              <a:t>=0 for all j &gt; 1.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995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5368"/>
            <a:ext cx="8229600" cy="558079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12</a:t>
            </a:r>
            <a:r>
              <a:rPr lang="en-US" dirty="0" smtClean="0"/>
              <a:t> = 0. Thus, Ta</a:t>
            </a:r>
            <a:r>
              <a:rPr lang="en-US" baseline="-25000" dirty="0" smtClean="0"/>
              <a:t>2</a:t>
            </a:r>
            <a:r>
              <a:rPr lang="en-US" dirty="0" smtClean="0"/>
              <a:t> = A</a:t>
            </a:r>
            <a:r>
              <a:rPr lang="en-US" baseline="-25000" dirty="0" smtClean="0"/>
              <a:t>22</a:t>
            </a:r>
            <a:r>
              <a:rPr lang="en-US" dirty="0" smtClean="0"/>
              <a:t> a</a:t>
            </a:r>
            <a:r>
              <a:rPr lang="en-US" baseline="-25000" dirty="0" smtClean="0"/>
              <a:t>2</a:t>
            </a:r>
            <a:r>
              <a:rPr lang="en-US" dirty="0" smtClean="0"/>
              <a:t> . Thus, T*a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A</a:t>
            </a:r>
            <a:r>
              <a:rPr lang="en-US" baseline="-25000" dirty="0" smtClean="0"/>
              <a:t>22</a:t>
            </a:r>
            <a:r>
              <a:rPr lang="en-US" baseline="30000" dirty="0"/>
              <a:t>-</a:t>
            </a:r>
            <a:r>
              <a:rPr lang="en-US" dirty="0" smtClean="0"/>
              <a:t> a</a:t>
            </a:r>
            <a:r>
              <a:rPr lang="en-US" baseline="-25000" dirty="0" smtClean="0"/>
              <a:t>2</a:t>
            </a:r>
          </a:p>
          <a:p>
            <a:r>
              <a:rPr lang="en-US" dirty="0" smtClean="0"/>
              <a:t>Induction A is diagonal. </a:t>
            </a:r>
          </a:p>
          <a:p>
            <a:r>
              <a:rPr lang="en-US" dirty="0" smtClean="0"/>
              <a:t>Theorem 21. </a:t>
            </a:r>
            <a:r>
              <a:rPr lang="en-US" dirty="0" smtClean="0">
                <a:solidFill>
                  <a:srgbClr val="4F81BD"/>
                </a:solidFill>
              </a:rPr>
              <a:t>V. </a:t>
            </a:r>
            <a:r>
              <a:rPr lang="en-US" dirty="0" err="1" smtClean="0">
                <a:solidFill>
                  <a:srgbClr val="4F81BD"/>
                </a:solidFill>
              </a:rPr>
              <a:t>f.d.ips</a:t>
            </a:r>
            <a:r>
              <a:rPr lang="en-US" dirty="0" smtClean="0">
                <a:solidFill>
                  <a:srgbClr val="4F81BD"/>
                </a:solidFill>
              </a:rPr>
              <a:t>. T a linear operator on V. Then there exists an orthonormal basis for V where the matrix of T is upper triangular. </a:t>
            </a:r>
          </a:p>
          <a:p>
            <a:r>
              <a:rPr lang="en-US" dirty="0" smtClean="0"/>
              <a:t>Proof. Take an eigenvector </a:t>
            </a:r>
            <a:r>
              <a:rPr lang="en-US" dirty="0" smtClean="0"/>
              <a:t>a </a:t>
            </a:r>
            <a:r>
              <a:rPr lang="en-US" dirty="0" smtClean="0"/>
              <a:t>of T*. T*</a:t>
            </a:r>
            <a:r>
              <a:rPr lang="en-US" dirty="0" smtClean="0"/>
              <a:t>a=ca.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Let W</a:t>
            </a:r>
            <a:r>
              <a:rPr lang="en-US" baseline="-25000" dirty="0"/>
              <a:t>1</a:t>
            </a:r>
            <a:r>
              <a:rPr lang="en-US" dirty="0" smtClean="0"/>
              <a:t> be the orthogonal complement of </a:t>
            </a:r>
            <a:r>
              <a:rPr lang="en-US" dirty="0" smtClean="0"/>
              <a:t>a. </a:t>
            </a:r>
            <a:endParaRPr lang="en-US" dirty="0" smtClean="0"/>
          </a:p>
          <a:p>
            <a:r>
              <a:rPr lang="en-US" dirty="0" smtClean="0"/>
              <a:t>W</a:t>
            </a:r>
            <a:r>
              <a:rPr lang="en-US" baseline="-25000" dirty="0"/>
              <a:t>1</a:t>
            </a:r>
            <a:r>
              <a:rPr lang="en-US" dirty="0" smtClean="0"/>
              <a:t> is invariant under T by Th. 17</a:t>
            </a:r>
            <a:r>
              <a:rPr lang="en-US" dirty="0" smtClean="0"/>
              <a:t>. dim W</a:t>
            </a:r>
            <a:r>
              <a:rPr lang="en-US" baseline="-25000" dirty="0" smtClean="0"/>
              <a:t>1</a:t>
            </a:r>
            <a:r>
              <a:rPr lang="en-US" dirty="0" smtClean="0"/>
              <a:t> =n-1. By induction assumption, </a:t>
            </a:r>
            <a:r>
              <a:rPr lang="en-US" dirty="0" smtClean="0"/>
              <a:t>we obtain an orthonormal basis 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, a</a:t>
            </a:r>
            <a:r>
              <a:rPr lang="en-US" baseline="-25000" dirty="0" smtClean="0"/>
              <a:t>2</a:t>
            </a:r>
            <a:r>
              <a:rPr lang="en-US" dirty="0" smtClean="0"/>
              <a:t>,.., </a:t>
            </a:r>
            <a:r>
              <a:rPr lang="en-US" dirty="0" smtClean="0"/>
              <a:t>a</a:t>
            </a:r>
            <a:r>
              <a:rPr lang="en-US" baseline="-25000" dirty="0" smtClean="0"/>
              <a:t>n-1</a:t>
            </a:r>
            <a:r>
              <a:rPr lang="en-US" dirty="0" smtClean="0"/>
              <a:t>. </a:t>
            </a:r>
            <a:r>
              <a:rPr lang="en-US" dirty="0"/>
              <a:t>Add </a:t>
            </a:r>
            <a:r>
              <a:rPr lang="en-US" dirty="0" smtClean="0"/>
              <a:t>a=a</a:t>
            </a:r>
            <a:r>
              <a:rPr lang="en-US" baseline="-25000" dirty="0" smtClean="0"/>
              <a:t>n</a:t>
            </a:r>
            <a:endParaRPr lang="en-US" dirty="0" smtClean="0"/>
          </a:p>
          <a:p>
            <a:r>
              <a:rPr lang="en-US" dirty="0" smtClean="0"/>
              <a:t>Then T is upper triangular. (Ta</a:t>
            </a:r>
            <a:r>
              <a:rPr lang="en-US" baseline="-25000" dirty="0" smtClean="0"/>
              <a:t>i</a:t>
            </a:r>
            <a:r>
              <a:rPr lang="en-US" dirty="0" smtClean="0"/>
              <a:t> is a sum of </a:t>
            </a:r>
            <a:r>
              <a:rPr lang="en-US" dirty="0" smtClean="0"/>
              <a:t>a</a:t>
            </a:r>
            <a:r>
              <a:rPr lang="en-US" baseline="-25000" dirty="0"/>
              <a:t>1</a:t>
            </a:r>
            <a:r>
              <a:rPr lang="en-US" dirty="0" smtClean="0"/>
              <a:t>,</a:t>
            </a:r>
            <a:r>
              <a:rPr lang="en-US" dirty="0" smtClean="0"/>
              <a:t>…,</a:t>
            </a:r>
            <a:r>
              <a:rPr lang="en-US" dirty="0" err="1" smtClean="0"/>
              <a:t>a</a:t>
            </a:r>
            <a:r>
              <a:rPr lang="en-US" baseline="-25000" dirty="0" err="1"/>
              <a:t>i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159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6650"/>
            <a:ext cx="8229600" cy="5479513"/>
          </a:xfrm>
        </p:spPr>
        <p:txBody>
          <a:bodyPr/>
          <a:lstStyle/>
          <a:p>
            <a:r>
              <a:rPr lang="en-US" dirty="0" smtClean="0"/>
              <a:t>Corollary. </a:t>
            </a:r>
            <a:r>
              <a:rPr lang="en-US" dirty="0" smtClean="0">
                <a:solidFill>
                  <a:schemeClr val="accent2"/>
                </a:solidFill>
              </a:rPr>
              <a:t>For any complex </a:t>
            </a:r>
            <a:r>
              <a:rPr lang="en-US" dirty="0" err="1" smtClean="0">
                <a:solidFill>
                  <a:schemeClr val="accent2"/>
                </a:solidFill>
              </a:rPr>
              <a:t>nxn</a:t>
            </a:r>
            <a:r>
              <a:rPr lang="en-US" dirty="0" smtClean="0">
                <a:solidFill>
                  <a:schemeClr val="accent2"/>
                </a:solidFill>
              </a:rPr>
              <a:t> matrix A , there is a unitary matrix U </a:t>
            </a:r>
            <a:r>
              <a:rPr lang="en-US" dirty="0" err="1" smtClean="0">
                <a:solidFill>
                  <a:schemeClr val="accent2"/>
                </a:solidFill>
              </a:rPr>
              <a:t>s.t.</a:t>
            </a:r>
            <a:r>
              <a:rPr lang="en-US" dirty="0" smtClean="0">
                <a:solidFill>
                  <a:schemeClr val="accent2"/>
                </a:solidFill>
              </a:rPr>
              <a:t> U</a:t>
            </a:r>
            <a:r>
              <a:rPr lang="en-US" baseline="30000" dirty="0" smtClean="0">
                <a:solidFill>
                  <a:schemeClr val="accent2"/>
                </a:solidFill>
              </a:rPr>
              <a:t>-1</a:t>
            </a:r>
            <a:r>
              <a:rPr lang="en-US" dirty="0" smtClean="0">
                <a:solidFill>
                  <a:schemeClr val="accent2"/>
                </a:solidFill>
              </a:rPr>
              <a:t>AU is upper triangular. </a:t>
            </a:r>
          </a:p>
          <a:p>
            <a:r>
              <a:rPr lang="en-US" dirty="0" smtClean="0"/>
              <a:t>Theorem 22. </a:t>
            </a:r>
            <a:r>
              <a:rPr lang="en-US" dirty="0" smtClean="0">
                <a:solidFill>
                  <a:srgbClr val="0000FF"/>
                </a:solidFill>
              </a:rPr>
              <a:t>V </a:t>
            </a:r>
            <a:r>
              <a:rPr lang="en-US" dirty="0" err="1" smtClean="0">
                <a:solidFill>
                  <a:srgbClr val="0000FF"/>
                </a:solidFill>
              </a:rPr>
              <a:t>f.d.i.p.s</a:t>
            </a:r>
            <a:r>
              <a:rPr lang="en-US" dirty="0" smtClean="0">
                <a:solidFill>
                  <a:srgbClr val="0000FF"/>
                </a:solidFill>
              </a:rPr>
              <a:t>. T is a normal operator. Then V has an orthonormal basis of eigenvectors on 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Corollary. </a:t>
            </a:r>
            <a:r>
              <a:rPr lang="en-US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Every normal matrix A has a unitary matrix P such that P</a:t>
            </a:r>
            <a:r>
              <a:rPr lang="en-US" b="1" spc="300" baseline="300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-1</a:t>
            </a:r>
            <a:r>
              <a:rPr lang="en-US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AP is a diagonal matrix. </a:t>
            </a:r>
            <a:endParaRPr lang="en-US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8330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product preserving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V, W inner product spaces over F in R or C. </a:t>
            </a:r>
          </a:p>
          <a:p>
            <a:r>
              <a:rPr lang="en-US" dirty="0" smtClean="0"/>
              <a:t>T:V -&gt; W. </a:t>
            </a:r>
          </a:p>
          <a:p>
            <a:r>
              <a:rPr lang="en-US" dirty="0" smtClean="0"/>
              <a:t>T </a:t>
            </a:r>
            <a:r>
              <a:rPr lang="en-US" dirty="0" smtClean="0">
                <a:solidFill>
                  <a:srgbClr val="3366FF"/>
                </a:solidFill>
              </a:rPr>
              <a:t>preserves inner products </a:t>
            </a:r>
            <a:r>
              <a:rPr lang="en-US" dirty="0" smtClean="0"/>
              <a:t>if (</a:t>
            </a:r>
            <a:r>
              <a:rPr lang="en-US" dirty="0" err="1" smtClean="0"/>
              <a:t>Ta|Tb</a:t>
            </a:r>
            <a:r>
              <a:rPr lang="en-US" dirty="0" smtClean="0"/>
              <a:t>) = (</a:t>
            </a:r>
            <a:r>
              <a:rPr lang="en-US" dirty="0" err="1" smtClean="0"/>
              <a:t>a|b</a:t>
            </a:r>
            <a:r>
              <a:rPr lang="en-US" dirty="0" smtClean="0"/>
              <a:t>) for all a, b in V. </a:t>
            </a:r>
          </a:p>
          <a:p>
            <a:r>
              <a:rPr lang="en-US" dirty="0" smtClean="0"/>
              <a:t>An isomorphism of V to W is a vector space isomorphism T:V -&gt; W preserving inner products. </a:t>
            </a:r>
          </a:p>
          <a:p>
            <a:r>
              <a:rPr lang="en-US" dirty="0" smtClean="0"/>
              <a:t>||Ta|| = ||a||.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561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8510"/>
            <a:ext cx="8229600" cy="5567653"/>
          </a:xfrm>
        </p:spPr>
        <p:txBody>
          <a:bodyPr>
            <a:normAutofit/>
          </a:bodyPr>
          <a:lstStyle/>
          <a:p>
            <a:r>
              <a:rPr lang="en-US" dirty="0" smtClean="0"/>
              <a:t>Theorem 10.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V, W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f.d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. inner product spaces.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im V = dim W. TFAE. 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) T preserve inner product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(ii) T is an inner product space isomorphism. 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(iii) T carries every orthonormal basis of V to one of W. 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(iv) T carries some orthonormal basis of V to one of W. </a:t>
            </a:r>
          </a:p>
          <a:p>
            <a:r>
              <a:rPr lang="en-US" dirty="0" smtClean="0"/>
              <a:t>Proof. (iv)-&gt;(</a:t>
            </a:r>
            <a:r>
              <a:rPr lang="en-US" dirty="0" err="1" smtClean="0"/>
              <a:t>i</a:t>
            </a:r>
            <a:r>
              <a:rPr lang="en-US" dirty="0" smtClean="0"/>
              <a:t>). Use (Ta</a:t>
            </a:r>
            <a:r>
              <a:rPr lang="en-US" baseline="-25000" dirty="0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Ta</a:t>
            </a:r>
            <a:r>
              <a:rPr lang="en-US" baseline="-25000" dirty="0" err="1" smtClean="0"/>
              <a:t>j</a:t>
            </a:r>
            <a:r>
              <a:rPr lang="en-US" dirty="0" smtClean="0"/>
              <a:t>) = (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). Then </a:t>
            </a:r>
            <a:br>
              <a:rPr lang="en-US" dirty="0" smtClean="0"/>
            </a:br>
            <a:r>
              <a:rPr lang="en-US" dirty="0" smtClean="0"/>
              <a:t>a=x</a:t>
            </a:r>
            <a:r>
              <a:rPr lang="en-US" baseline="-25000" dirty="0" smtClean="0"/>
              <a:t>1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+…+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err="1" smtClean="0"/>
              <a:t>a</a:t>
            </a:r>
            <a:r>
              <a:rPr lang="en-US" baseline="-25000" dirty="0" err="1" smtClean="0"/>
              <a:t>n</a:t>
            </a:r>
            <a:r>
              <a:rPr lang="en-US" dirty="0" smtClean="0"/>
              <a:t>, b=y</a:t>
            </a:r>
            <a:r>
              <a:rPr lang="en-US" baseline="-25000" dirty="0" smtClean="0"/>
              <a:t>1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+…+</a:t>
            </a:r>
            <a:r>
              <a:rPr lang="en-US" dirty="0" err="1" smtClean="0"/>
              <a:t>y</a:t>
            </a:r>
            <a:r>
              <a:rPr lang="en-US" baseline="-25000" dirty="0" err="1" smtClean="0"/>
              <a:t>n</a:t>
            </a:r>
            <a:r>
              <a:rPr lang="en-US" dirty="0" err="1" smtClean="0"/>
              <a:t>a</a:t>
            </a:r>
            <a:r>
              <a:rPr lang="en-US" baseline="-25000" dirty="0" err="1" smtClean="0"/>
              <a:t>n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Prove (</a:t>
            </a:r>
            <a:r>
              <a:rPr lang="en-US" dirty="0" err="1" smtClean="0"/>
              <a:t>Ta|Tb</a:t>
            </a:r>
            <a:r>
              <a:rPr lang="en-US" dirty="0" smtClean="0"/>
              <a:t>)=(</a:t>
            </a:r>
            <a:r>
              <a:rPr lang="en-US" dirty="0" err="1" smtClean="0"/>
              <a:t>a|b</a:t>
            </a:r>
            <a:r>
              <a:rPr lang="en-US" dirty="0" smtClean="0"/>
              <a:t>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984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Corollary</a:t>
            </a:r>
            <a:r>
              <a:rPr lang="en-US" sz="3200" dirty="0" smtClean="0">
                <a:solidFill>
                  <a:srgbClr val="3366FF"/>
                </a:solidFill>
              </a:rPr>
              <a:t>. V, W </a:t>
            </a:r>
            <a:r>
              <a:rPr lang="en-US" sz="3200" dirty="0" err="1" smtClean="0">
                <a:solidFill>
                  <a:srgbClr val="3366FF"/>
                </a:solidFill>
              </a:rPr>
              <a:t>f.d</a:t>
            </a:r>
            <a:r>
              <a:rPr lang="en-US" sz="3200" dirty="0" smtClean="0">
                <a:solidFill>
                  <a:srgbClr val="3366FF"/>
                </a:solidFill>
              </a:rPr>
              <a:t>. inner product spaces over F. Then V, W is isomorphic </a:t>
            </a:r>
            <a:r>
              <a:rPr lang="en-US" sz="3200" dirty="0" err="1" smtClean="0">
                <a:solidFill>
                  <a:srgbClr val="3366FF"/>
                </a:solidFill>
              </a:rPr>
              <a:t>iff</a:t>
            </a:r>
            <a:r>
              <a:rPr lang="en-US" sz="3200" dirty="0" smtClean="0">
                <a:solidFill>
                  <a:srgbClr val="3366FF"/>
                </a:solidFill>
              </a:rPr>
              <a:t> dim V = dim W. </a:t>
            </a:r>
            <a:br>
              <a:rPr lang="en-US" sz="3200" dirty="0" smtClean="0">
                <a:solidFill>
                  <a:srgbClr val="3366FF"/>
                </a:solidFill>
              </a:rPr>
            </a:br>
            <a:endParaRPr lang="en-US" sz="3200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Proof: Take any basis {a</a:t>
            </a:r>
            <a:r>
              <a:rPr lang="en-US" baseline="-25000" dirty="0" smtClean="0"/>
              <a:t>1</a:t>
            </a:r>
            <a:r>
              <a:rPr lang="en-US" dirty="0" smtClean="0"/>
              <a:t>, …, a</a:t>
            </a:r>
            <a:r>
              <a:rPr lang="en-US" baseline="-25000" dirty="0" smtClean="0"/>
              <a:t>n</a:t>
            </a:r>
            <a:r>
              <a:rPr lang="en-US" dirty="0" smtClean="0"/>
              <a:t>} of V and a basis {b</a:t>
            </a:r>
            <a:r>
              <a:rPr lang="en-US" baseline="-25000" dirty="0" smtClean="0"/>
              <a:t>1</a:t>
            </a:r>
            <a:r>
              <a:rPr lang="en-US" dirty="0" smtClean="0"/>
              <a:t>,…,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n</a:t>
            </a:r>
            <a:r>
              <a:rPr lang="en-US" dirty="0" smtClean="0"/>
              <a:t>} of W. Let T:V -&gt; W be so that </a:t>
            </a:r>
            <a:br>
              <a:rPr lang="en-US" dirty="0" smtClean="0"/>
            </a:br>
            <a:r>
              <a:rPr lang="en-US" dirty="0" smtClean="0"/>
              <a:t>Ta</a:t>
            </a:r>
            <a:r>
              <a:rPr lang="en-US" baseline="-25000" dirty="0" smtClean="0"/>
              <a:t>i</a:t>
            </a:r>
            <a:r>
              <a:rPr lang="en-US" dirty="0" smtClean="0"/>
              <a:t> = b</a:t>
            </a:r>
            <a:r>
              <a:rPr lang="en-US" baseline="-25000" dirty="0" smtClean="0"/>
              <a:t>i</a:t>
            </a:r>
            <a:r>
              <a:rPr lang="en-US" dirty="0" smtClean="0"/>
              <a:t>. Then by Theorem 10, T is an isomorphism. </a:t>
            </a:r>
          </a:p>
          <a:p>
            <a:r>
              <a:rPr lang="en-US" dirty="0" smtClean="0"/>
              <a:t>Theorem 11. </a:t>
            </a:r>
            <a:r>
              <a:rPr lang="en-US" dirty="0" smtClean="0">
                <a:solidFill>
                  <a:srgbClr val="008000"/>
                </a:solidFill>
              </a:rPr>
              <a:t>V, W, inner product spaces over F. Then T </a:t>
            </a:r>
            <a:r>
              <a:rPr lang="en-US" dirty="0" err="1" smtClean="0">
                <a:solidFill>
                  <a:srgbClr val="008000"/>
                </a:solidFill>
              </a:rPr>
              <a:t>perserves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ips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iff</a:t>
            </a:r>
            <a:r>
              <a:rPr lang="en-US" dirty="0" smtClean="0">
                <a:solidFill>
                  <a:srgbClr val="008000"/>
                </a:solidFill>
              </a:rPr>
              <a:t> ||Ta|| = ||a|| for all a in V. 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247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7906"/>
            <a:ext cx="8229600" cy="5598257"/>
          </a:xfrm>
        </p:spPr>
        <p:txBody>
          <a:bodyPr/>
          <a:lstStyle/>
          <a:p>
            <a:r>
              <a:rPr lang="en-US" dirty="0" smtClean="0"/>
              <a:t>Definition: A </a:t>
            </a:r>
            <a:r>
              <a:rPr lang="en-US" i="1" dirty="0" smtClean="0">
                <a:solidFill>
                  <a:schemeClr val="accent1"/>
                </a:solidFill>
              </a:rPr>
              <a:t>unitary operator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of an inner product space V is an isomorphism V-&gt; V. </a:t>
            </a:r>
          </a:p>
          <a:p>
            <a:r>
              <a:rPr lang="en-US" dirty="0" smtClean="0"/>
              <a:t>The product of two unitary operators is unitary. </a:t>
            </a:r>
          </a:p>
          <a:p>
            <a:r>
              <a:rPr lang="en-US" dirty="0" smtClean="0"/>
              <a:t>The inverse of a unitary operator exists and is unitary. (by definition, it exists.)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U is unitary </a:t>
            </a:r>
            <a:r>
              <a:rPr lang="en-US" dirty="0" err="1" smtClean="0">
                <a:solidFill>
                  <a:schemeClr val="accent2"/>
                </a:solidFill>
              </a:rPr>
              <a:t>iff</a:t>
            </a:r>
            <a:r>
              <a:rPr lang="en-US" dirty="0" smtClean="0">
                <a:solidFill>
                  <a:schemeClr val="accent2"/>
                </a:solidFill>
              </a:rPr>
              <a:t> for an orthonormal basis </a:t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dirty="0" smtClean="0">
                <a:solidFill>
                  <a:schemeClr val="accent2"/>
                </a:solidFill>
              </a:rPr>
              <a:t>{a</a:t>
            </a:r>
            <a:r>
              <a:rPr lang="en-US" baseline="-25000" dirty="0" smtClean="0">
                <a:solidFill>
                  <a:schemeClr val="accent2"/>
                </a:solidFill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, …, a</a:t>
            </a:r>
            <a:r>
              <a:rPr lang="en-US" baseline="-25000" dirty="0" smtClean="0">
                <a:solidFill>
                  <a:schemeClr val="accent2"/>
                </a:solidFill>
              </a:rPr>
              <a:t>n</a:t>
            </a:r>
            <a:r>
              <a:rPr lang="en-US" dirty="0" smtClean="0">
                <a:solidFill>
                  <a:schemeClr val="accent2"/>
                </a:solidFill>
              </a:rPr>
              <a:t>}, we have an orthonormal basis </a:t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dirty="0" smtClean="0">
                <a:solidFill>
                  <a:schemeClr val="accent2"/>
                </a:solidFill>
              </a:rPr>
              <a:t>{Ua</a:t>
            </a:r>
            <a:r>
              <a:rPr lang="en-US" baseline="-25000" dirty="0" smtClean="0">
                <a:solidFill>
                  <a:schemeClr val="accent2"/>
                </a:solidFill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, …, </a:t>
            </a:r>
            <a:r>
              <a:rPr lang="en-US" dirty="0" err="1" smtClean="0">
                <a:solidFill>
                  <a:schemeClr val="accent2"/>
                </a:solidFill>
              </a:rPr>
              <a:t>Ua</a:t>
            </a:r>
            <a:r>
              <a:rPr lang="en-US" baseline="-25000" dirty="0" err="1" smtClean="0">
                <a:solidFill>
                  <a:schemeClr val="accent2"/>
                </a:solidFill>
              </a:rPr>
              <a:t>n</a:t>
            </a:r>
            <a:r>
              <a:rPr lang="en-US" dirty="0" smtClean="0">
                <a:solidFill>
                  <a:schemeClr val="accent2"/>
                </a:solidFill>
              </a:rPr>
              <a:t>} 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03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Theorem 12. </a:t>
            </a:r>
            <a:r>
              <a:rPr lang="en-US" sz="2800" dirty="0" smtClean="0">
                <a:solidFill>
                  <a:schemeClr val="tx2"/>
                </a:solidFill>
              </a:rPr>
              <a:t>Let U be a linear operator of an </a:t>
            </a:r>
            <a:r>
              <a:rPr lang="en-US" sz="2800" dirty="0" err="1" smtClean="0">
                <a:solidFill>
                  <a:schemeClr val="tx2"/>
                </a:solidFill>
              </a:rPr>
              <a:t>ips</a:t>
            </a:r>
            <a:r>
              <a:rPr lang="en-US" sz="2800" dirty="0" smtClean="0">
                <a:solidFill>
                  <a:schemeClr val="tx2"/>
                </a:solidFill>
              </a:rPr>
              <a:t> V. Then U is unitary </a:t>
            </a:r>
            <a:r>
              <a:rPr lang="en-US" sz="2800" dirty="0" err="1" smtClean="0">
                <a:solidFill>
                  <a:schemeClr val="tx2"/>
                </a:solidFill>
              </a:rPr>
              <a:t>iff</a:t>
            </a:r>
            <a:r>
              <a:rPr lang="en-US" sz="2800" dirty="0" smtClean="0">
                <a:solidFill>
                  <a:schemeClr val="tx2"/>
                </a:solidFill>
              </a:rPr>
              <a:t> U* exists and U*U=I, UU*=I. </a:t>
            </a:r>
            <a:br>
              <a:rPr lang="en-US" sz="2800" dirty="0" smtClean="0">
                <a:solidFill>
                  <a:schemeClr val="tx2"/>
                </a:solidFill>
              </a:rPr>
            </a:b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Proof: (</a:t>
            </a:r>
            <a:r>
              <a:rPr lang="en-US" dirty="0" err="1" smtClean="0"/>
              <a:t>Ua|b</a:t>
            </a:r>
            <a:r>
              <a:rPr lang="en-US" dirty="0" smtClean="0"/>
              <a:t>) = (Ua|UU</a:t>
            </a:r>
            <a:r>
              <a:rPr lang="en-US" baseline="30000" dirty="0" smtClean="0"/>
              <a:t>-1</a:t>
            </a:r>
            <a:r>
              <a:rPr lang="en-US" dirty="0" smtClean="0"/>
              <a:t>b)=(a|U</a:t>
            </a:r>
            <a:r>
              <a:rPr lang="en-US" baseline="30000" dirty="0" smtClean="0"/>
              <a:t>-1</a:t>
            </a:r>
            <a:r>
              <a:rPr lang="en-US" dirty="0" smtClean="0"/>
              <a:t>b) for all a, b in V. </a:t>
            </a:r>
          </a:p>
          <a:p>
            <a:r>
              <a:rPr lang="en-US" dirty="0" smtClean="0"/>
              <a:t>Conversely, assume that U* exists and U*U=I=UU*. Then U</a:t>
            </a:r>
            <a:r>
              <a:rPr lang="en-US" baseline="30000" dirty="0" smtClean="0"/>
              <a:t>-1</a:t>
            </a:r>
            <a:r>
              <a:rPr lang="en-US" dirty="0" smtClean="0"/>
              <a:t>=U*.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Ua</a:t>
            </a:r>
            <a:r>
              <a:rPr lang="en-US" dirty="0" err="1"/>
              <a:t>|</a:t>
            </a:r>
            <a:r>
              <a:rPr lang="en-US" dirty="0" err="1" smtClean="0"/>
              <a:t>Ub</a:t>
            </a:r>
            <a:r>
              <a:rPr lang="en-US" dirty="0" smtClean="0"/>
              <a:t>) = (</a:t>
            </a:r>
            <a:r>
              <a:rPr lang="en-US" dirty="0" err="1" smtClean="0"/>
              <a:t>a|U</a:t>
            </a:r>
            <a:r>
              <a:rPr lang="en-US" dirty="0" smtClean="0"/>
              <a:t>*</a:t>
            </a:r>
            <a:r>
              <a:rPr lang="en-US" dirty="0" err="1" smtClean="0"/>
              <a:t>Ub</a:t>
            </a:r>
            <a:r>
              <a:rPr lang="en-US" dirty="0" smtClean="0"/>
              <a:t>)=(</a:t>
            </a:r>
            <a:r>
              <a:rPr lang="en-US" dirty="0" err="1" smtClean="0"/>
              <a:t>a|b</a:t>
            </a:r>
            <a:r>
              <a:rPr lang="en-US" dirty="0" smtClean="0"/>
              <a:t>). U is a unitary operator. </a:t>
            </a:r>
          </a:p>
          <a:p>
            <a:r>
              <a:rPr lang="en-US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Definition: </a:t>
            </a:r>
            <a:r>
              <a:rPr lang="en-US" dirty="0" smtClean="0"/>
              <a:t>A complex matrix A is </a:t>
            </a:r>
            <a:r>
              <a:rPr lang="en-US" dirty="0" smtClean="0">
                <a:solidFill>
                  <a:srgbClr val="FF6600"/>
                </a:solidFill>
              </a:rPr>
              <a:t>unitary</a:t>
            </a:r>
            <a:r>
              <a:rPr lang="en-US" dirty="0" smtClean="0"/>
              <a:t> if A*A=I.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18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0796"/>
            <a:ext cx="8229600" cy="5705368"/>
          </a:xfrm>
        </p:spPr>
        <p:txBody>
          <a:bodyPr/>
          <a:lstStyle/>
          <a:p>
            <a:r>
              <a:rPr lang="en-US" dirty="0"/>
              <a:t>A real or complex matrix A is </a:t>
            </a:r>
            <a:r>
              <a:rPr lang="en-US" i="1" dirty="0">
                <a:solidFill>
                  <a:srgbClr val="008000"/>
                </a:solidFill>
              </a:rPr>
              <a:t>orthogonal</a:t>
            </a:r>
            <a:r>
              <a:rPr lang="en-US" dirty="0"/>
              <a:t> if </a:t>
            </a:r>
            <a:r>
              <a:rPr lang="en-US" dirty="0" err="1"/>
              <a:t>A</a:t>
            </a:r>
            <a:r>
              <a:rPr lang="en-US" baseline="30000" dirty="0" err="1"/>
              <a:t>t</a:t>
            </a:r>
            <a:r>
              <a:rPr lang="en-US" dirty="0" err="1"/>
              <a:t>A</a:t>
            </a:r>
            <a:r>
              <a:rPr lang="en-US" dirty="0"/>
              <a:t> = I. </a:t>
            </a:r>
          </a:p>
          <a:p>
            <a:r>
              <a:rPr lang="en-US" dirty="0" smtClean="0"/>
              <a:t>A real matrix is unitary </a:t>
            </a:r>
            <a:r>
              <a:rPr lang="en-US" dirty="0" err="1" smtClean="0"/>
              <a:t>iff</a:t>
            </a:r>
            <a:r>
              <a:rPr lang="en-US" dirty="0" smtClean="0"/>
              <a:t> it is orthogonal. </a:t>
            </a:r>
          </a:p>
          <a:p>
            <a:r>
              <a:rPr lang="en-US" dirty="0" smtClean="0"/>
              <a:t>A complex unitary matrix is orthogonal </a:t>
            </a:r>
            <a:r>
              <a:rPr lang="en-US" dirty="0" err="1" smtClean="0"/>
              <a:t>iff</a:t>
            </a:r>
            <a:r>
              <a:rPr lang="en-US" dirty="0" smtClean="0"/>
              <a:t> it is real. (&lt;- easy, -</a:t>
            </a:r>
            <a:r>
              <a:rPr lang="en-US" dirty="0"/>
              <a:t>&gt; </a:t>
            </a:r>
            <a:r>
              <a:rPr lang="en-US" dirty="0" smtClean="0"/>
              <a:t>A</a:t>
            </a:r>
            <a:r>
              <a:rPr lang="en-US" baseline="30000" dirty="0" smtClean="0"/>
              <a:t>t</a:t>
            </a:r>
            <a:r>
              <a:rPr lang="en-US" dirty="0" smtClean="0"/>
              <a:t> = A</a:t>
            </a:r>
            <a:r>
              <a:rPr lang="en-US" baseline="30000" dirty="0" smtClean="0"/>
              <a:t>-1</a:t>
            </a:r>
            <a:r>
              <a:rPr lang="en-US" dirty="0" smtClean="0"/>
              <a:t> = A*) </a:t>
            </a:r>
          </a:p>
          <a:p>
            <a:r>
              <a:rPr lang="en-US" dirty="0" smtClean="0"/>
              <a:t>Theorem 14</a:t>
            </a:r>
            <a:r>
              <a:rPr lang="en-US" dirty="0" smtClean="0">
                <a:solidFill>
                  <a:srgbClr val="3366FF"/>
                </a:solidFill>
              </a:rPr>
              <a:t>. </a:t>
            </a:r>
            <a:r>
              <a:rPr lang="en-US" sz="3600" dirty="0" smtClean="0">
                <a:solidFill>
                  <a:srgbClr val="3366FF"/>
                </a:solidFill>
              </a:rPr>
              <a:t>Given invertible </a:t>
            </a:r>
            <a:r>
              <a:rPr lang="en-US" sz="3600" dirty="0" err="1" smtClean="0">
                <a:solidFill>
                  <a:srgbClr val="3366FF"/>
                </a:solidFill>
              </a:rPr>
              <a:t>nxn</a:t>
            </a:r>
            <a:r>
              <a:rPr lang="en-US" sz="3600" dirty="0" smtClean="0">
                <a:solidFill>
                  <a:srgbClr val="3366FF"/>
                </a:solidFill>
              </a:rPr>
              <a:t> matrix B, there exists a unique lower-triangular matrix M with positive diagonals so that MB is unitary. </a:t>
            </a:r>
            <a:endParaRPr lang="en-US" sz="36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106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9050"/>
            <a:ext cx="8229600" cy="5667114"/>
          </a:xfrm>
        </p:spPr>
        <p:txBody>
          <a:bodyPr/>
          <a:lstStyle/>
          <a:p>
            <a:r>
              <a:rPr lang="en-US" dirty="0" smtClean="0"/>
              <a:t>Proof: Basis {b</a:t>
            </a:r>
            <a:r>
              <a:rPr lang="en-US" baseline="-25000" dirty="0" smtClean="0"/>
              <a:t>1</a:t>
            </a:r>
            <a:r>
              <a:rPr lang="en-US" dirty="0" smtClean="0"/>
              <a:t>, ..,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n</a:t>
            </a:r>
            <a:r>
              <a:rPr lang="en-US" dirty="0" smtClean="0"/>
              <a:t>}, rows of B.</a:t>
            </a:r>
            <a:endParaRPr lang="en-US" dirty="0"/>
          </a:p>
          <a:p>
            <a:pPr lvl="1"/>
            <a:r>
              <a:rPr lang="en-US" dirty="0" smtClean="0"/>
              <a:t>Gram-Schmidt </a:t>
            </a:r>
            <a:r>
              <a:rPr lang="en-US" dirty="0" err="1" smtClean="0"/>
              <a:t>orthogonalization</a:t>
            </a:r>
            <a:r>
              <a:rPr lang="en-US" dirty="0" smtClean="0"/>
              <a:t> gives us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0904226"/>
              </p:ext>
            </p:extLst>
          </p:nvPr>
        </p:nvGraphicFramePr>
        <p:xfrm>
          <a:off x="1839913" y="1636713"/>
          <a:ext cx="3919537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4" name="Equation" r:id="rId3" imgW="2895600" imgH="469900" progId="Equation.3">
                  <p:embed/>
                </p:oleObj>
              </mc:Choice>
              <mc:Fallback>
                <p:oleObj name="Equation" r:id="rId3" imgW="28956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39913" y="1636713"/>
                        <a:ext cx="3919537" cy="803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0159012"/>
              </p:ext>
            </p:extLst>
          </p:nvPr>
        </p:nvGraphicFramePr>
        <p:xfrm>
          <a:off x="4180813" y="3268659"/>
          <a:ext cx="2451982" cy="2196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5" name="Equation" r:id="rId5" imgW="1587500" imgH="1422400" progId="Equation.3">
                  <p:embed/>
                </p:oleObj>
              </mc:Choice>
              <mc:Fallback>
                <p:oleObj name="Equation" r:id="rId5" imgW="1587500" imgH="142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80813" y="3268659"/>
                        <a:ext cx="2451982" cy="2196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18007" y="3505936"/>
            <a:ext cx="2563319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dirty="0" smtClean="0"/>
              <a:t>Let </a:t>
            </a:r>
            <a:r>
              <a:rPr lang="en-US" dirty="0"/>
              <a:t>M be given by </a:t>
            </a:r>
          </a:p>
          <a:p>
            <a:pPr lvl="1"/>
            <a:r>
              <a:rPr lang="en-US" dirty="0"/>
              <a:t>Lower-triangular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(AB)=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(A)B</a:t>
            </a:r>
            <a:br>
              <a:rPr lang="en-US" dirty="0"/>
            </a:br>
            <a:r>
              <a:rPr lang="en-US" dirty="0"/>
              <a:t>=r</a:t>
            </a:r>
            <a:r>
              <a:rPr lang="en-US" baseline="-25000" dirty="0"/>
              <a:t>i1</a:t>
            </a:r>
            <a:r>
              <a:rPr lang="en-US" dirty="0"/>
              <a:t>(A)b</a:t>
            </a:r>
            <a:r>
              <a:rPr lang="en-US" baseline="-25000" dirty="0"/>
              <a:t>1</a:t>
            </a:r>
            <a:r>
              <a:rPr lang="en-US" dirty="0"/>
              <a:t>+..+</a:t>
            </a:r>
            <a:r>
              <a:rPr lang="en-US" dirty="0" err="1"/>
              <a:t>r</a:t>
            </a:r>
            <a:r>
              <a:rPr lang="en-US" baseline="-25000" dirty="0" err="1"/>
              <a:t>in</a:t>
            </a:r>
            <a:r>
              <a:rPr lang="en-US" dirty="0"/>
              <a:t>(A)</a:t>
            </a:r>
            <a:r>
              <a:rPr lang="en-US" dirty="0" err="1"/>
              <a:t>b</a:t>
            </a:r>
            <a:r>
              <a:rPr lang="en-US" baseline="-25000" dirty="0" err="1"/>
              <a:t>n</a:t>
            </a:r>
            <a:endParaRPr lang="en-US" baseline="-25000" dirty="0"/>
          </a:p>
          <a:p>
            <a:pPr lvl="1"/>
            <a:r>
              <a:rPr lang="en-US" dirty="0"/>
              <a:t>Then U=MB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46599" y="2711259"/>
            <a:ext cx="6326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/>
              <a:t>Let U be a unitary matrix with rows </a:t>
            </a:r>
            <a:r>
              <a:rPr lang="en-US" dirty="0" err="1"/>
              <a:t>a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/||</a:t>
            </a:r>
            <a:r>
              <a:rPr lang="en-US" dirty="0" err="1"/>
              <a:t>a</a:t>
            </a:r>
            <a:r>
              <a:rPr lang="en-US" baseline="-25000" dirty="0" err="1"/>
              <a:t>i</a:t>
            </a:r>
            <a:r>
              <a:rPr lang="en-US" dirty="0"/>
              <a:t> ||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170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3080"/>
            <a:ext cx="8229600" cy="5843083"/>
          </a:xfrm>
        </p:spPr>
        <p:txBody>
          <a:bodyPr/>
          <a:lstStyle/>
          <a:p>
            <a:r>
              <a:rPr lang="en-US" dirty="0" smtClean="0"/>
              <a:t>Uniqueness: M</a:t>
            </a:r>
            <a:r>
              <a:rPr lang="en-US" baseline="-25000" dirty="0" smtClean="0"/>
              <a:t>1</a:t>
            </a:r>
            <a:r>
              <a:rPr lang="en-US" dirty="0" smtClean="0"/>
              <a:t>, M</a:t>
            </a:r>
            <a:r>
              <a:rPr lang="en-US" baseline="-25000" dirty="0" smtClean="0"/>
              <a:t>2</a:t>
            </a:r>
            <a:r>
              <a:rPr lang="en-US" dirty="0" smtClean="0"/>
              <a:t> so that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i</a:t>
            </a:r>
            <a:r>
              <a:rPr lang="en-US" dirty="0" err="1" smtClean="0"/>
              <a:t>B</a:t>
            </a:r>
            <a:r>
              <a:rPr lang="en-US" dirty="0" smtClean="0"/>
              <a:t> is unitary.</a:t>
            </a:r>
          </a:p>
          <a:p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B (M</a:t>
            </a:r>
            <a:r>
              <a:rPr lang="en-US" baseline="-25000" dirty="0" smtClean="0"/>
              <a:t>2</a:t>
            </a:r>
            <a:r>
              <a:rPr lang="en-US" dirty="0" smtClean="0"/>
              <a:t>B</a:t>
            </a:r>
            <a:r>
              <a:rPr lang="en-US" dirty="0"/>
              <a:t>) </a:t>
            </a:r>
            <a:r>
              <a:rPr lang="en-US" baseline="30000" dirty="0"/>
              <a:t>-1</a:t>
            </a:r>
            <a:r>
              <a:rPr lang="en-US" dirty="0" smtClean="0"/>
              <a:t>= M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r>
              <a:rPr lang="en-US" baseline="30000" dirty="0"/>
              <a:t>-</a:t>
            </a:r>
            <a:r>
              <a:rPr lang="en-US" baseline="30000" dirty="0" smtClean="0"/>
              <a:t>1 </a:t>
            </a:r>
            <a:r>
              <a:rPr lang="en-US" dirty="0" smtClean="0"/>
              <a:t>is unitary. </a:t>
            </a:r>
          </a:p>
          <a:p>
            <a:r>
              <a:rPr lang="en-US" dirty="0" smtClean="0"/>
              <a:t>Lower triangular with positive entries also. </a:t>
            </a:r>
          </a:p>
          <a:p>
            <a:r>
              <a:rPr lang="en-US" dirty="0" smtClean="0"/>
              <a:t>This implies this has to be I. </a:t>
            </a:r>
          </a:p>
          <a:p>
            <a:r>
              <a:rPr lang="en-US" dirty="0" smtClean="0"/>
              <a:t>T</a:t>
            </a:r>
            <a:r>
              <a:rPr lang="en-US" baseline="30000" dirty="0" smtClean="0"/>
              <a:t>+</a:t>
            </a:r>
            <a:r>
              <a:rPr lang="en-US" dirty="0" smtClean="0"/>
              <a:t>(n) := {lower triangular matrices with positive diagonals}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This is a group. (i.e., product, inverse are also in </a:t>
            </a:r>
            <a:r>
              <a:rPr lang="en-US" dirty="0">
                <a:solidFill>
                  <a:schemeClr val="accent2"/>
                </a:solidFill>
              </a:rPr>
              <a:t>T</a:t>
            </a:r>
            <a:r>
              <a:rPr lang="en-US" baseline="30000" dirty="0">
                <a:solidFill>
                  <a:schemeClr val="accent2"/>
                </a:solidFill>
              </a:rPr>
              <a:t>+</a:t>
            </a:r>
            <a:r>
              <a:rPr lang="en-US" dirty="0">
                <a:solidFill>
                  <a:schemeClr val="accent2"/>
                </a:solidFill>
              </a:rPr>
              <a:t>(n</a:t>
            </a:r>
            <a:r>
              <a:rPr lang="en-US" dirty="0" smtClean="0">
                <a:solidFill>
                  <a:schemeClr val="accent2"/>
                </a:solidFill>
              </a:rPr>
              <a:t>), use row operations obtaining inverses to prove this.)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159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1256</Words>
  <Application>Microsoft Macintosh PowerPoint</Application>
  <PresentationFormat>On-screen Show (4:3)</PresentationFormat>
  <Paragraphs>85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8.4. Unitary Operators</vt:lpstr>
      <vt:lpstr>Inner product preserving</vt:lpstr>
      <vt:lpstr>PowerPoint Presentation</vt:lpstr>
      <vt:lpstr>Corollary. V, W f.d. inner product spaces over F. Then V, W is isomorphic iff dim V = dim W.  </vt:lpstr>
      <vt:lpstr>PowerPoint Presentation</vt:lpstr>
      <vt:lpstr>Theorem 12. Let U be a linear operator of an ips V. Then U is unitary iff U* exists and U*U=I, UU*=I.  </vt:lpstr>
      <vt:lpstr>PowerPoint Presentation</vt:lpstr>
      <vt:lpstr>PowerPoint Presentation</vt:lpstr>
      <vt:lpstr>PowerPoint Presentation</vt:lpstr>
      <vt:lpstr>PowerPoint Presentation</vt:lpstr>
      <vt:lpstr>8.5. Normal operators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KAIST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8.4. Unitary Operators</dc:title>
  <dc:creator>schoi choi</dc:creator>
  <cp:lastModifiedBy>schoi choi</cp:lastModifiedBy>
  <cp:revision>117</cp:revision>
  <dcterms:created xsi:type="dcterms:W3CDTF">2013-11-25T06:17:58Z</dcterms:created>
  <dcterms:modified xsi:type="dcterms:W3CDTF">2013-12-09T02:25:22Z</dcterms:modified>
</cp:coreProperties>
</file>